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57" r:id="rId4"/>
    <p:sldId id="258" r:id="rId5"/>
    <p:sldId id="271" r:id="rId6"/>
    <p:sldId id="259" r:id="rId7"/>
    <p:sldId id="260" r:id="rId8"/>
    <p:sldId id="261" r:id="rId9"/>
    <p:sldId id="262" r:id="rId10"/>
    <p:sldId id="263" r:id="rId11"/>
    <p:sldId id="273" r:id="rId12"/>
    <p:sldId id="264" r:id="rId13"/>
    <p:sldId id="266" r:id="rId14"/>
    <p:sldId id="267" r:id="rId15"/>
    <p:sldId id="268" r:id="rId16"/>
    <p:sldId id="265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44879A0-CD43-4C1E-93C5-EFC61F0BB42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294BE9A-397A-4349-8928-EF14640895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Warm-up #2  October 23-24, 2013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762001"/>
            <a:ext cx="6477000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86" y="2907319"/>
            <a:ext cx="4753639" cy="3493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43200"/>
            <a:ext cx="4114799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95993"/>
            <a:ext cx="532015" cy="53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7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try some “translating”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004772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Students will get a partner and sit back to back with one person facing the </a:t>
            </a:r>
            <a:r>
              <a:rPr lang="en-US" sz="2800" dirty="0" smtClean="0">
                <a:solidFill>
                  <a:srgbClr val="0070C0"/>
                </a:solidFill>
              </a:rPr>
              <a:t>homework wall and one person facing the book wall.  </a:t>
            </a:r>
            <a:r>
              <a:rPr lang="en-US" sz="2800" dirty="0" smtClean="0">
                <a:solidFill>
                  <a:srgbClr val="0070C0"/>
                </a:solidFill>
              </a:rPr>
              <a:t>Each person should have a dry erase board, marker and eraser.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Each </a:t>
            </a:r>
            <a:r>
              <a:rPr lang="en-US" sz="2800" dirty="0" smtClean="0">
                <a:solidFill>
                  <a:srgbClr val="0070C0"/>
                </a:solidFill>
              </a:rPr>
              <a:t>pair should be able to see the Smart board. They should not be able to see their partners dry erase board.</a:t>
            </a:r>
            <a:r>
              <a:rPr lang="en-US" sz="2800" dirty="0" smtClean="0">
                <a:solidFill>
                  <a:srgbClr val="0070C0"/>
                </a:solidFill>
              </a:rPr>
              <a:t>  Each student will write </a:t>
            </a:r>
            <a:r>
              <a:rPr lang="en-US" sz="2800" dirty="0" smtClean="0">
                <a:solidFill>
                  <a:srgbClr val="0070C0"/>
                </a:solidFill>
              </a:rPr>
              <a:t>down </a:t>
            </a:r>
            <a:r>
              <a:rPr lang="en-US" sz="2800" dirty="0" smtClean="0">
                <a:solidFill>
                  <a:srgbClr val="0070C0"/>
                </a:solidFill>
              </a:rPr>
              <a:t>the 5 </a:t>
            </a:r>
            <a:r>
              <a:rPr lang="en-US" sz="2800" dirty="0" smtClean="0">
                <a:solidFill>
                  <a:srgbClr val="0070C0"/>
                </a:solidFill>
              </a:rPr>
              <a:t>translated algebraic </a:t>
            </a:r>
            <a:r>
              <a:rPr lang="en-US" sz="2800" dirty="0" smtClean="0">
                <a:solidFill>
                  <a:srgbClr val="0070C0"/>
                </a:solidFill>
              </a:rPr>
              <a:t>expressions from set 1.  The pair will switch boards to be graded . Give </a:t>
            </a:r>
            <a:r>
              <a:rPr lang="en-US" sz="2800" dirty="0" smtClean="0">
                <a:solidFill>
                  <a:srgbClr val="0070C0"/>
                </a:solidFill>
              </a:rPr>
              <a:t>praises or constructive </a:t>
            </a:r>
            <a:r>
              <a:rPr lang="en-US" sz="2800" dirty="0" smtClean="0">
                <a:solidFill>
                  <a:srgbClr val="0070C0"/>
                </a:solidFill>
              </a:rPr>
              <a:t>criticism. Switch back and try set 2.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008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we “translate”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Let’s try a little experiment.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Sit back to back.  Draw a sun in the top left corner of your dry erase board.  Add some waves to the bottom of the board.  Draw 3 fish.  Add 2 birds.  Draw 1 additional object to make your picture unique.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Do you think everyone will have the same picture?  Check your picture with your back to back partner.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Now we are ready to try to get the same expressions!  Number your board from one to five.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970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indent="-742950">
              <a:buAutoNum type="arabicPeriod"/>
            </a:pPr>
            <a:r>
              <a:rPr lang="en-US" sz="3600" dirty="0" smtClean="0"/>
              <a:t>The product of 7 and a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The quotient of w and -9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6 less than q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3 times the sum of y and 7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The difference of p and 6, all  divided by w squared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55313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#1 - </a:t>
            </a:r>
            <a:r>
              <a:rPr lang="en-US" dirty="0" smtClean="0">
                <a:solidFill>
                  <a:srgbClr val="FF0000"/>
                </a:solidFill>
              </a:rPr>
              <a:t>Answers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080972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US" sz="3600" dirty="0" smtClean="0"/>
              <a:t>The product of 7 and a  </a:t>
            </a:r>
            <a:r>
              <a:rPr lang="en-US" sz="3600" dirty="0" smtClean="0">
                <a:solidFill>
                  <a:srgbClr val="FF0000"/>
                </a:solidFill>
              </a:rPr>
              <a:t>7a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3600" dirty="0" smtClean="0"/>
              <a:t>The quotient of w and -9  </a:t>
            </a:r>
            <a:r>
              <a:rPr lang="en-US" sz="3600" dirty="0" smtClean="0">
                <a:solidFill>
                  <a:srgbClr val="FF0000"/>
                </a:solidFill>
              </a:rPr>
              <a:t>w/-9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3600" dirty="0" smtClean="0"/>
              <a:t>6 less than q  </a:t>
            </a:r>
            <a:r>
              <a:rPr lang="en-US" sz="3600" dirty="0" err="1" smtClean="0">
                <a:solidFill>
                  <a:srgbClr val="FF0000"/>
                </a:solidFill>
              </a:rPr>
              <a:t>q</a:t>
            </a:r>
            <a:r>
              <a:rPr lang="en-US" sz="3600" dirty="0" smtClean="0">
                <a:solidFill>
                  <a:srgbClr val="FF0000"/>
                </a:solidFill>
              </a:rPr>
              <a:t> - 6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3600" dirty="0" smtClean="0"/>
              <a:t>3 times the sum of y and 7 </a:t>
            </a:r>
            <a:r>
              <a:rPr lang="en-US" sz="3600" dirty="0" smtClean="0">
                <a:solidFill>
                  <a:srgbClr val="FF0000"/>
                </a:solidFill>
              </a:rPr>
              <a:t>3(y+7)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3600" dirty="0" smtClean="0"/>
              <a:t>The difference of p and 6, all  divided by w squared  </a:t>
            </a:r>
            <a:r>
              <a:rPr lang="en-US" sz="3600" dirty="0" smtClean="0">
                <a:solidFill>
                  <a:srgbClr val="FF0000"/>
                </a:solidFill>
              </a:rPr>
              <a:t>(p-6)/w²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40196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7520940" cy="4724400"/>
          </a:xfrm>
        </p:spPr>
        <p:txBody>
          <a:bodyPr>
            <a:noAutofit/>
          </a:bodyPr>
          <a:lstStyle/>
          <a:p>
            <a:pPr marL="742950" indent="-742950">
              <a:buAutoNum type="arabicPeriod"/>
            </a:pPr>
            <a:r>
              <a:rPr lang="en-US" sz="3600" dirty="0" smtClean="0"/>
              <a:t>Z decreased by 7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The sum of h and w squared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The quotient of 5 and p added to 8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7 divided by the product of r and -12</a:t>
            </a:r>
          </a:p>
          <a:p>
            <a:pPr marL="742950" indent="-742950">
              <a:buAutoNum type="arabicPeriod"/>
            </a:pPr>
            <a:r>
              <a:rPr lang="en-US" sz="3600" dirty="0" smtClean="0"/>
              <a:t>The sum of p and the quotient of -7 and z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09669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#2</a:t>
            </a:r>
            <a:r>
              <a:rPr lang="en-US" dirty="0" smtClean="0">
                <a:solidFill>
                  <a:srgbClr val="FF0000"/>
                </a:solidFill>
              </a:rPr>
              <a:t>  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7520940" cy="4724400"/>
          </a:xfrm>
        </p:spPr>
        <p:txBody>
          <a:bodyPr>
            <a:noAutofit/>
          </a:bodyPr>
          <a:lstStyle/>
          <a:p>
            <a:pPr marL="742950" indent="-742950">
              <a:buAutoNum type="arabicPeriod"/>
            </a:pPr>
            <a:r>
              <a:rPr lang="en-US" sz="3600" dirty="0" smtClean="0"/>
              <a:t>Z decreased by 7 </a:t>
            </a:r>
            <a:r>
              <a:rPr lang="en-US" sz="3600" dirty="0" smtClean="0">
                <a:solidFill>
                  <a:srgbClr val="FF0000"/>
                </a:solidFill>
              </a:rPr>
              <a:t>z - 7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3200" dirty="0" smtClean="0"/>
              <a:t>The sum of h and w squared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h + w²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2800" dirty="0" smtClean="0"/>
              <a:t>The quotient of 5 and p added to 8  </a:t>
            </a:r>
            <a:r>
              <a:rPr lang="en-US" sz="2800" dirty="0" smtClean="0">
                <a:solidFill>
                  <a:srgbClr val="FF0000"/>
                </a:solidFill>
              </a:rPr>
              <a:t>5/p + 8</a:t>
            </a:r>
            <a:endParaRPr lang="en-US" sz="2800" dirty="0" smtClean="0"/>
          </a:p>
          <a:p>
            <a:pPr marL="742950" indent="-742950">
              <a:buAutoNum type="arabicPeriod"/>
            </a:pPr>
            <a:r>
              <a:rPr lang="en-US" sz="2800" dirty="0" smtClean="0"/>
              <a:t>7 divided by the product of r and -12          </a:t>
            </a:r>
            <a:r>
              <a:rPr lang="en-US" sz="3600" dirty="0" smtClean="0">
                <a:solidFill>
                  <a:srgbClr val="FF0000"/>
                </a:solidFill>
              </a:rPr>
              <a:t>7 / (r*-12)</a:t>
            </a:r>
            <a:endParaRPr lang="en-US" sz="3600" dirty="0" smtClean="0"/>
          </a:p>
          <a:p>
            <a:pPr marL="742950" indent="-742950">
              <a:buAutoNum type="arabicPeriod"/>
            </a:pPr>
            <a:r>
              <a:rPr lang="en-US" sz="3600" dirty="0" smtClean="0"/>
              <a:t>The sum of p and the quotient of   -7 and z  </a:t>
            </a:r>
            <a:r>
              <a:rPr lang="en-US" sz="3600" dirty="0" smtClean="0">
                <a:solidFill>
                  <a:srgbClr val="FF0000"/>
                </a:solidFill>
              </a:rPr>
              <a:t>p + (-7/z)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30401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Three more than twice a number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A number increased by seven, then doubled.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Half of the sum of x and three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83642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practice </a:t>
            </a:r>
            <a:r>
              <a:rPr lang="en-US" dirty="0" smtClean="0">
                <a:solidFill>
                  <a:srgbClr val="FF0000"/>
                </a:solidFill>
              </a:rPr>
              <a:t>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Three more than twice a number</a:t>
            </a:r>
          </a:p>
          <a:p>
            <a:pPr marL="0" indent="0"/>
            <a:r>
              <a:rPr lang="en-US" sz="3200" dirty="0" smtClean="0">
                <a:solidFill>
                  <a:srgbClr val="FF0000"/>
                </a:solidFill>
              </a:rPr>
              <a:t>2x + 3</a:t>
            </a:r>
            <a:endParaRPr lang="en-US" sz="3200" dirty="0" smtClean="0">
              <a:solidFill>
                <a:srgbClr val="FF0000"/>
              </a:solidFill>
            </a:endParaRPr>
          </a:p>
          <a:p>
            <a:pPr marL="0" indent="0"/>
            <a:r>
              <a:rPr lang="en-US" sz="3200" dirty="0" smtClean="0"/>
              <a:t>2. A number increased by seven, then doubled.  </a:t>
            </a:r>
            <a:r>
              <a:rPr lang="en-US" sz="3200" dirty="0" smtClean="0">
                <a:solidFill>
                  <a:srgbClr val="FF0000"/>
                </a:solidFill>
              </a:rPr>
              <a:t>(x + 7) * 2</a:t>
            </a:r>
          </a:p>
          <a:p>
            <a:pPr marL="0" indent="0"/>
            <a:r>
              <a:rPr lang="en-US" sz="3200" dirty="0" smtClean="0"/>
              <a:t>3. Half of the sum of x and three</a:t>
            </a:r>
          </a:p>
          <a:p>
            <a:pPr marL="0" indent="0"/>
            <a:r>
              <a:rPr lang="en-US" sz="3200" dirty="0" smtClean="0">
                <a:solidFill>
                  <a:srgbClr val="FF0000"/>
                </a:solidFill>
              </a:rPr>
              <a:t>½ (x + 3)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88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Translating Algebraic expressions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30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mathematical expression?</a:t>
            </a:r>
            <a:endParaRPr lang="en-US" dirty="0"/>
          </a:p>
        </p:txBody>
      </p:sp>
      <p:pic>
        <p:nvPicPr>
          <p:cNvPr id="1026" name="Picture 2" descr="C:\Users\mroan\AppData\Local\Microsoft\Windows\Temporary Internet Files\Content.IE5\OWW2CRGF\MC9003892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3387725"/>
            <a:ext cx="1735724" cy="198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roan\AppData\Local\Microsoft\Windows\Temporary Internet Files\Content.IE5\Q2RNJW78\MC90033268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3" y="1349374"/>
            <a:ext cx="1955028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roan\AppData\Local\Microsoft\Windows\Temporary Internet Files\Content.IE5\8ASWDIC6\MC900237185[1]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152" y="2029462"/>
            <a:ext cx="2187921" cy="197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374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mathematical expression?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100628"/>
            <a:ext cx="7520940" cy="357984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mathematical phrase that contains a combination of numbers, variables and operations but DOES NOT have an equal sign.</a:t>
            </a:r>
          </a:p>
          <a:p>
            <a:r>
              <a:rPr lang="en-US" sz="2000" dirty="0" smtClean="0"/>
              <a:t>Examples: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“The difference of 7 and x”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“The product of -9 and z”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“Three more than b divided by 9”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“Two-thirds of p”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mroan\AppData\Local\Microsoft\Windows\Temporary Internet Files\Content.IE5\Q2RNJW78\MC9003326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049" y="3190875"/>
            <a:ext cx="182562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38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mathematical expression?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100628"/>
            <a:ext cx="7520940" cy="357984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mathematical phrase that contains a combination of numbers, variables and operations but DOES NOT have an equal sign.</a:t>
            </a:r>
          </a:p>
          <a:p>
            <a:r>
              <a:rPr lang="en-US" sz="2000" dirty="0" smtClean="0"/>
              <a:t>Examples: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“The difference of 7 and x</a:t>
            </a:r>
            <a:r>
              <a:rPr lang="en-US" sz="2000" dirty="0" smtClean="0">
                <a:solidFill>
                  <a:srgbClr val="0070C0"/>
                </a:solidFill>
              </a:rPr>
              <a:t>”</a:t>
            </a:r>
            <a:r>
              <a:rPr lang="en-US" sz="2000" dirty="0" smtClean="0">
                <a:solidFill>
                  <a:srgbClr val="FF0000"/>
                </a:solidFill>
              </a:rPr>
              <a:t>  7 - x</a:t>
            </a:r>
            <a:endParaRPr lang="en-US" sz="2000" dirty="0" smtClean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“The product of -9 and z</a:t>
            </a:r>
            <a:r>
              <a:rPr lang="en-US" sz="2000" dirty="0" smtClean="0">
                <a:solidFill>
                  <a:srgbClr val="0070C0"/>
                </a:solidFill>
              </a:rPr>
              <a:t>”  </a:t>
            </a:r>
            <a:r>
              <a:rPr lang="en-US" sz="2000" dirty="0" smtClean="0">
                <a:solidFill>
                  <a:srgbClr val="FF0000"/>
                </a:solidFill>
              </a:rPr>
              <a:t>-9 z (Can’t use x for multiplication)</a:t>
            </a:r>
            <a:endParaRPr lang="en-US" sz="2000" dirty="0" smtClean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“Three more than b divided by 9</a:t>
            </a:r>
            <a:r>
              <a:rPr lang="en-US" sz="2000" dirty="0" smtClean="0">
                <a:solidFill>
                  <a:srgbClr val="0070C0"/>
                </a:solidFill>
              </a:rPr>
              <a:t>” </a:t>
            </a:r>
            <a:r>
              <a:rPr lang="en-US" sz="2000" dirty="0" smtClean="0">
                <a:solidFill>
                  <a:srgbClr val="FF0000"/>
                </a:solidFill>
              </a:rPr>
              <a:t> b/9 + 3</a:t>
            </a:r>
            <a:endParaRPr lang="en-US" sz="2000" dirty="0" smtClean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“Two-thirds of p</a:t>
            </a:r>
            <a:r>
              <a:rPr lang="en-US" sz="2000" dirty="0" smtClean="0">
                <a:solidFill>
                  <a:srgbClr val="0070C0"/>
                </a:solidFill>
              </a:rPr>
              <a:t>”  </a:t>
            </a:r>
            <a:r>
              <a:rPr lang="en-US" sz="2000" dirty="0" smtClean="0">
                <a:solidFill>
                  <a:srgbClr val="FF0000"/>
                </a:solidFill>
              </a:rPr>
              <a:t>2/3*p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mroan\AppData\Local\Microsoft\Windows\Temporary Internet Files\Content.IE5\Q2RNJW78\MC9003326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049" y="3190875"/>
            <a:ext cx="182562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608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mathematical </a:t>
            </a:r>
            <a:r>
              <a:rPr lang="en-US" dirty="0" smtClean="0"/>
              <a:t>equation?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A mathematical equation is a mathematical sentence WITH an equal sign.</a:t>
            </a:r>
          </a:p>
          <a:p>
            <a:r>
              <a:rPr lang="en-US" sz="3200" dirty="0" smtClean="0">
                <a:solidFill>
                  <a:srgbClr val="0070C0"/>
                </a:solidFill>
              </a:rPr>
              <a:t>X + -7 = -21</a:t>
            </a:r>
          </a:p>
          <a:p>
            <a:r>
              <a:rPr lang="en-US" sz="3200" dirty="0" smtClean="0">
                <a:solidFill>
                  <a:srgbClr val="0070C0"/>
                </a:solidFill>
              </a:rPr>
              <a:t>8x – 4 = 36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Five less than the quotient of w and 9 is -27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(Is means =)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692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0070C0"/>
                </a:solidFill>
              </a:rPr>
              <a:t>Walk around the room and add a synonym to the mathematical operations.</a:t>
            </a:r>
            <a:endParaRPr lang="en-US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89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Math vocabulary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Complete the graphic organizer on translating expressions.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47800"/>
            <a:ext cx="718978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39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 answers!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838200"/>
            <a:ext cx="7543800" cy="5814312"/>
          </a:xfrm>
        </p:spPr>
      </p:pic>
    </p:spTree>
    <p:extLst>
      <p:ext uri="{BB962C8B-B14F-4D97-AF65-F5344CB8AC3E}">
        <p14:creationId xmlns:p14="http://schemas.microsoft.com/office/powerpoint/2010/main" val="11609617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94</TotalTime>
  <Words>708</Words>
  <Application>Microsoft Office PowerPoint</Application>
  <PresentationFormat>On-screen Show (4:3)</PresentationFormat>
  <Paragraphs>70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Angles</vt:lpstr>
      <vt:lpstr>Warm-up #2  October 23-24, 2013</vt:lpstr>
      <vt:lpstr>Translating Algebraic expressions</vt:lpstr>
      <vt:lpstr>What is a mathematical expression?</vt:lpstr>
      <vt:lpstr>What is a mathematical expression?</vt:lpstr>
      <vt:lpstr>What is a mathematical expression?</vt:lpstr>
      <vt:lpstr>What is a mathematical equation?</vt:lpstr>
      <vt:lpstr>Math vocabulary</vt:lpstr>
      <vt:lpstr>Math vocabulary</vt:lpstr>
      <vt:lpstr>Check your answers!</vt:lpstr>
      <vt:lpstr>Let’s try some “translating”</vt:lpstr>
      <vt:lpstr>Before we “translate”</vt:lpstr>
      <vt:lpstr>Set #1</vt:lpstr>
      <vt:lpstr>Set #1 - Answers</vt:lpstr>
      <vt:lpstr>Set #2</vt:lpstr>
      <vt:lpstr>Set #2  answers</vt:lpstr>
      <vt:lpstr>Extra practice</vt:lpstr>
      <vt:lpstr>Extra practice Answers</vt:lpstr>
    </vt:vector>
  </TitlesOfParts>
  <Company>Virginia Beach City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Translating Algebraic expressions</dc:title>
  <dc:creator>Michele Roan</dc:creator>
  <cp:lastModifiedBy>Michele Roan</cp:lastModifiedBy>
  <cp:revision>9</cp:revision>
  <dcterms:created xsi:type="dcterms:W3CDTF">2013-10-22T19:28:47Z</dcterms:created>
  <dcterms:modified xsi:type="dcterms:W3CDTF">2013-10-23T20:33:19Z</dcterms:modified>
</cp:coreProperties>
</file>